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6"/>
  </p:notesMasterIdLst>
  <p:sldIdLst>
    <p:sldId id="256" r:id="rId2"/>
    <p:sldId id="259" r:id="rId3"/>
    <p:sldId id="260" r:id="rId4"/>
    <p:sldId id="261" r:id="rId5"/>
  </p:sldIdLst>
  <p:sldSz cx="9144000" cy="5143500" type="screen16x9"/>
  <p:notesSz cx="6858000" cy="9144000"/>
  <p:embeddedFontLst>
    <p:embeddedFont>
      <p:font typeface="Proxima Nova" panose="020B0604020202020204" charset="0"/>
      <p:regular r:id="rId7"/>
      <p:bold r:id="rId8"/>
      <p:italic r:id="rId9"/>
      <p:boldItalic r:id="rId1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CC04DA5-BC9B-499F-965C-8E84B558F036}">
  <a:tblStyle styleId="{2CC04DA5-BC9B-499F-965C-8E84B558F03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ECC79ABF-EFCE-4B52-BBA8-38009B6C2FD6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ine Bliss" userId="0a17d39e-2c75-4928-b342-eec8d56154e3" providerId="ADAL" clId="{C56698FA-0236-40B8-ACE3-A3AA1A9AD5FF}"/>
    <pc:docChg chg="modSld">
      <pc:chgData name="Janine Bliss" userId="0a17d39e-2c75-4928-b342-eec8d56154e3" providerId="ADAL" clId="{C56698FA-0236-40B8-ACE3-A3AA1A9AD5FF}" dt="2026-08-10T22:08:01.726" v="3" actId="6549"/>
      <pc:docMkLst>
        <pc:docMk/>
      </pc:docMkLst>
      <pc:sldChg chg="modSp mod">
        <pc:chgData name="Janine Bliss" userId="0a17d39e-2c75-4928-b342-eec8d56154e3" providerId="ADAL" clId="{C56698FA-0236-40B8-ACE3-A3AA1A9AD5FF}" dt="2026-08-10T22:08:01.726" v="3" actId="6549"/>
        <pc:sldMkLst>
          <pc:docMk/>
          <pc:sldMk cId="2853356347" sldId="261"/>
        </pc:sldMkLst>
        <pc:graphicFrameChg chg="modGraphic">
          <ac:chgData name="Janine Bliss" userId="0a17d39e-2c75-4928-b342-eec8d56154e3" providerId="ADAL" clId="{C56698FA-0236-40B8-ACE3-A3AA1A9AD5FF}" dt="2026-08-10T22:08:01.726" v="3" actId="6549"/>
          <ac:graphicFrameMkLst>
            <pc:docMk/>
            <pc:sldMk cId="2853356347" sldId="261"/>
            <ac:graphicFrameMk id="82" creationId="{8B311E0E-7789-CD98-8B45-FC7F98B23CD5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863c04dfa7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2863c04dfa7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863c04dfa7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2863c04dfa7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>
          <a:extLst>
            <a:ext uri="{FF2B5EF4-FFF2-40B4-BE49-F238E27FC236}">
              <a16:creationId xmlns:a16="http://schemas.microsoft.com/office/drawing/2014/main" id="{F4A55EF8-2B8B-D35E-7425-06A77C789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863c04dfa7_0_18:notes">
            <a:extLst>
              <a:ext uri="{FF2B5EF4-FFF2-40B4-BE49-F238E27FC236}">
                <a16:creationId xmlns:a16="http://schemas.microsoft.com/office/drawing/2014/main" id="{507E298F-C577-42D4-2409-BFED7FF8B62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2863c04dfa7_0_18:notes">
            <a:extLst>
              <a:ext uri="{FF2B5EF4-FFF2-40B4-BE49-F238E27FC236}">
                <a16:creationId xmlns:a16="http://schemas.microsoft.com/office/drawing/2014/main" id="{E663CBA9-754F-8E9B-6C5B-DE7CFA28138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825937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latin typeface="Proxima Nova"/>
                <a:ea typeface="Proxima Nova"/>
                <a:cs typeface="Proxima Nova"/>
                <a:sym typeface="Proxima Nova"/>
              </a:rPr>
              <a:t>[Title of Your Podcast]</a:t>
            </a:r>
            <a:br>
              <a:rPr lang="en-GB" dirty="0"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-GB" sz="4400" dirty="0">
                <a:latin typeface="Proxima Nova"/>
                <a:ea typeface="Proxima Nova"/>
                <a:cs typeface="Proxima Nova"/>
                <a:sym typeface="Proxima Nova"/>
              </a:rPr>
              <a:t>[Podcast Category] </a:t>
            </a:r>
            <a:endParaRPr sz="4400" dirty="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sz="1100" i="1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i="1" dirty="0">
                <a:latin typeface="Proxima Nova"/>
                <a:ea typeface="Proxima Nova"/>
                <a:cs typeface="Proxima Nova"/>
                <a:sym typeface="Proxima Nova"/>
              </a:rPr>
              <a:t>You will need to save this document as a PDF when completed to upload with your entry</a:t>
            </a:r>
            <a:endParaRPr sz="1100" i="1" dirty="0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Proxima Nova"/>
                <a:ea typeface="Proxima Nova"/>
                <a:cs typeface="Proxima Nova"/>
                <a:sym typeface="Proxima Nova"/>
              </a:rPr>
              <a:t>Audio Entry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4" name="Google Shape;74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1755300" cy="3416400"/>
          </a:xfrm>
          <a:prstGeom prst="rect">
            <a:avLst/>
          </a:prstGeom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 b="1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Requirement</a:t>
            </a:r>
            <a:endParaRPr sz="1000" b="1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Demonstrate effective use of the podcast medium using engaging and creative audio and high-quality production values.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graphicFrame>
        <p:nvGraphicFramePr>
          <p:cNvPr id="75" name="Google Shape;75;p16"/>
          <p:cNvGraphicFramePr/>
          <p:nvPr>
            <p:extLst>
              <p:ext uri="{D42A27DB-BD31-4B8C-83A1-F6EECF244321}">
                <p14:modId xmlns:p14="http://schemas.microsoft.com/office/powerpoint/2010/main" val="4024606051"/>
              </p:ext>
            </p:extLst>
          </p:nvPr>
        </p:nvGraphicFramePr>
        <p:xfrm>
          <a:off x="2372000" y="1152475"/>
          <a:ext cx="6375750" cy="2026830"/>
        </p:xfrm>
        <a:graphic>
          <a:graphicData uri="http://schemas.openxmlformats.org/drawingml/2006/table">
            <a:tbl>
              <a:tblPr>
                <a:noFill/>
                <a:tableStyleId>{ECC79ABF-EFCE-4B52-BBA8-38009B6C2FD6}</a:tableStyleId>
              </a:tblPr>
              <a:tblGrid>
                <a:gridCol w="1608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23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Element</a:t>
                      </a:r>
                      <a:endParaRPr sz="1000" b="1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Description</a:t>
                      </a:r>
                      <a:endParaRPr sz="1000" b="1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>
                          <a:solidFill>
                            <a:schemeClr val="dk1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Content</a:t>
                      </a:r>
                      <a:endParaRPr sz="1000" b="1">
                        <a:solidFill>
                          <a:schemeClr val="dk1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Link to programme accessible via desktop web browser</a:t>
                      </a:r>
                      <a:br>
                        <a:rPr lang="en-GB" sz="80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</a:br>
                      <a:r>
                        <a:rPr lang="en-GB" sz="800" i="1">
                          <a:solidFill>
                            <a:schemeClr val="dk1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(required)</a:t>
                      </a:r>
                      <a:endParaRPr sz="8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800">
                          <a:solidFill>
                            <a:schemeClr val="dk1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[link]</a:t>
                      </a:r>
                      <a:endParaRPr sz="8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1 full episode in </a:t>
                      </a:r>
                      <a:r>
                        <a:rPr lang="en-GB" sz="80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its entirety</a:t>
                      </a:r>
                      <a:br>
                        <a:rPr lang="en-GB" sz="800" dirty="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</a:br>
                      <a:r>
                        <a:rPr lang="en-GB" sz="800" i="1" dirty="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(required)</a:t>
                      </a:r>
                      <a:endParaRPr sz="800" i="1" dirty="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What you believe is the best episode published during the judging period</a:t>
                      </a:r>
                      <a:endParaRPr sz="8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[upload in MP3 format]</a:t>
                      </a:r>
                      <a:endParaRPr sz="800" dirty="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Timecodes of highlights for the above episode</a:t>
                      </a:r>
                      <a:br>
                        <a:rPr lang="en-GB" sz="80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</a:br>
                      <a:r>
                        <a:rPr lang="en-GB" sz="800" i="1">
                          <a:solidFill>
                            <a:schemeClr val="dk1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(required)</a:t>
                      </a:r>
                      <a:endParaRPr sz="8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If you would like to direct judges to specific highlights from the above episode</a:t>
                      </a:r>
                      <a:endParaRPr sz="8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800" dirty="0">
                          <a:solidFill>
                            <a:schemeClr val="dk1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example:</a:t>
                      </a:r>
                      <a:endParaRPr sz="800" dirty="0">
                        <a:solidFill>
                          <a:schemeClr val="dk1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800" dirty="0">
                          <a:solidFill>
                            <a:schemeClr val="dk1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00:02  Listener interaction</a:t>
                      </a:r>
                      <a:endParaRPr sz="800" dirty="0">
                        <a:solidFill>
                          <a:schemeClr val="dk1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800" dirty="0">
                          <a:solidFill>
                            <a:schemeClr val="dk1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00:15   Funny story</a:t>
                      </a:r>
                      <a:endParaRPr sz="800" dirty="0">
                        <a:solidFill>
                          <a:schemeClr val="dk1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800" dirty="0">
                        <a:solidFill>
                          <a:schemeClr val="dk1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Proxima Nova"/>
                <a:ea typeface="Proxima Nova"/>
                <a:cs typeface="Proxima Nova"/>
                <a:sym typeface="Proxima Nova"/>
              </a:rPr>
              <a:t>Audience Evidence - Downloads &amp; Listeners Table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1" name="Google Shape;81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1755300" cy="3416400"/>
          </a:xfrm>
          <a:prstGeom prst="rect">
            <a:avLst/>
          </a:prstGeom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 b="1" dirty="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Requirement</a:t>
            </a:r>
            <a:endParaRPr sz="1000" b="1" dirty="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1000" dirty="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Use IAB verified data from your podcast hosting platform.</a:t>
            </a:r>
            <a:endParaRPr sz="1000" dirty="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graphicFrame>
        <p:nvGraphicFramePr>
          <p:cNvPr id="82" name="Google Shape;82;p17"/>
          <p:cNvGraphicFramePr/>
          <p:nvPr>
            <p:extLst>
              <p:ext uri="{D42A27DB-BD31-4B8C-83A1-F6EECF244321}">
                <p14:modId xmlns:p14="http://schemas.microsoft.com/office/powerpoint/2010/main" val="1202727503"/>
              </p:ext>
            </p:extLst>
          </p:nvPr>
        </p:nvGraphicFramePr>
        <p:xfrm>
          <a:off x="2335900" y="1152475"/>
          <a:ext cx="5651875" cy="3718170"/>
        </p:xfrm>
        <a:graphic>
          <a:graphicData uri="http://schemas.openxmlformats.org/drawingml/2006/table">
            <a:tbl>
              <a:tblPr>
                <a:noFill/>
                <a:tableStyleId>{ECC79ABF-EFCE-4B52-BBA8-38009B6C2FD6}</a:tableStyleId>
              </a:tblPr>
              <a:tblGrid>
                <a:gridCol w="1130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0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0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0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303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386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1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Month</a:t>
                      </a:r>
                      <a:endParaRPr sz="800" b="1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1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NZ Downloads</a:t>
                      </a:r>
                      <a:endParaRPr sz="800" b="1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1" dirty="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NZ Listeners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1" i="1" dirty="0">
                          <a:solidFill>
                            <a:schemeClr val="tx1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(If available)</a:t>
                      </a:r>
                      <a:endParaRPr sz="800" b="1" i="1" dirty="0">
                        <a:solidFill>
                          <a:schemeClr val="tx1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1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Total Downloads</a:t>
                      </a:r>
                      <a:endParaRPr sz="800" b="1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1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Total Listeners</a:t>
                      </a:r>
                      <a:endParaRPr sz="800" b="1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86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January</a:t>
                      </a: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72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February</a:t>
                      </a: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72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March</a:t>
                      </a: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72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April</a:t>
                      </a: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72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May</a:t>
                      </a: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86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June</a:t>
                      </a: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86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July</a:t>
                      </a: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86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August</a:t>
                      </a: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86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September</a:t>
                      </a: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86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October</a:t>
                      </a: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386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November</a:t>
                      </a: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386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60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December</a:t>
                      </a: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dirty="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>
          <a:extLst>
            <a:ext uri="{FF2B5EF4-FFF2-40B4-BE49-F238E27FC236}">
              <a16:creationId xmlns:a16="http://schemas.microsoft.com/office/drawing/2014/main" id="{82D3835D-99EB-23A8-DE85-25211896D9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>
            <a:extLst>
              <a:ext uri="{FF2B5EF4-FFF2-40B4-BE49-F238E27FC236}">
                <a16:creationId xmlns:a16="http://schemas.microsoft.com/office/drawing/2014/main" id="{A1D9B0E8-2A0F-6895-8EC5-E9E4F59ABFB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latin typeface="Proxima Nova"/>
                <a:ea typeface="Proxima Nova"/>
                <a:cs typeface="Proxima Nova"/>
                <a:sym typeface="Proxima Nova"/>
              </a:rPr>
              <a:t>Provide an audience summary across the platforms you publish on (</a:t>
            </a:r>
            <a:r>
              <a:rPr lang="en-GB" sz="2000" i="1" dirty="0">
                <a:latin typeface="Proxima Nova"/>
                <a:ea typeface="Proxima Nova"/>
                <a:cs typeface="Proxima Nova"/>
                <a:sym typeface="Proxima Nova"/>
              </a:rPr>
              <a:t>where applicable):</a:t>
            </a:r>
            <a:endParaRPr sz="2000" i="1" dirty="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graphicFrame>
        <p:nvGraphicFramePr>
          <p:cNvPr id="82" name="Google Shape;82;p17">
            <a:extLst>
              <a:ext uri="{FF2B5EF4-FFF2-40B4-BE49-F238E27FC236}">
                <a16:creationId xmlns:a16="http://schemas.microsoft.com/office/drawing/2014/main" id="{8B311E0E-7789-CD98-8B45-FC7F98B23C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9244705"/>
              </p:ext>
            </p:extLst>
          </p:nvPr>
        </p:nvGraphicFramePr>
        <p:xfrm>
          <a:off x="928256" y="1468582"/>
          <a:ext cx="6954981" cy="2604654"/>
        </p:xfrm>
        <a:graphic>
          <a:graphicData uri="http://schemas.openxmlformats.org/drawingml/2006/table">
            <a:tbl>
              <a:tblPr>
                <a:noFill/>
                <a:tableStyleId>{ECC79ABF-EFCE-4B52-BBA8-38009B6C2FD6}</a:tableStyleId>
              </a:tblPr>
              <a:tblGrid>
                <a:gridCol w="22752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752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44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802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b="1" dirty="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 dirty="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Total 2026</a:t>
                      </a:r>
                      <a:endParaRPr sz="1200" b="1" dirty="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 dirty="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Average Monthly 2026</a:t>
                      </a:r>
                      <a:endParaRPr sz="1200" b="1" i="1" dirty="0">
                        <a:solidFill>
                          <a:schemeClr val="tx1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333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 dirty="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YouTube Views </a:t>
                      </a:r>
                      <a:r>
                        <a:rPr lang="en-GB" sz="1200" dirty="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(full episode)</a:t>
                      </a:r>
                      <a:endParaRPr sz="1200" dirty="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dirty="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dirty="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9984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NZ" sz="1200" b="1" dirty="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Spotify Video</a:t>
                      </a:r>
                      <a:endParaRPr sz="1200" b="1" dirty="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9984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 dirty="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RSS Downloads</a:t>
                      </a:r>
                      <a:endParaRPr sz="1200" b="1" dirty="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dirty="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333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 dirty="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Other social accounts </a:t>
                      </a:r>
                      <a:r>
                        <a:rPr lang="en-GB" sz="1200" dirty="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(</a:t>
                      </a:r>
                      <a:r>
                        <a:rPr lang="en-GB" sz="1200" i="1" dirty="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please specify)</a:t>
                      </a:r>
                      <a:endParaRPr sz="1200" i="1" dirty="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dirty="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dirty="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3356347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206</Words>
  <Application>Microsoft Office PowerPoint</Application>
  <PresentationFormat>On-screen Show (16:9)</PresentationFormat>
  <Paragraphs>47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Proxima Nova</vt:lpstr>
      <vt:lpstr>Simple Light</vt:lpstr>
      <vt:lpstr>[Title of Your Podcast] [Podcast Category] </vt:lpstr>
      <vt:lpstr>Audio Entry</vt:lpstr>
      <vt:lpstr>Audience Evidence - Downloads &amp; Listeners Table</vt:lpstr>
      <vt:lpstr>Provide an audience summary across the platforms you publish on (where applicable):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[Title of Podcast]</dc:title>
  <dc:creator>Janine Bliss</dc:creator>
  <cp:lastModifiedBy>Janine Bliss</cp:lastModifiedBy>
  <cp:revision>4</cp:revision>
  <dcterms:modified xsi:type="dcterms:W3CDTF">2026-08-10T22:08:08Z</dcterms:modified>
</cp:coreProperties>
</file>